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ow" charset="1" panose="00000500000000000000"/>
      <p:regular r:id="rId10"/>
    </p:embeddedFont>
    <p:embeddedFont>
      <p:font typeface="Now Bold" charset="1" panose="00000800000000000000"/>
      <p:regular r:id="rId11"/>
    </p:embeddedFont>
    <p:embeddedFont>
      <p:font typeface="Now Thin" charset="1" panose="00000300000000000000"/>
      <p:regular r:id="rId12"/>
    </p:embeddedFont>
    <p:embeddedFont>
      <p:font typeface="Now Light" charset="1" panose="00000400000000000000"/>
      <p:regular r:id="rId13"/>
    </p:embeddedFont>
    <p:embeddedFont>
      <p:font typeface="Now Medium" charset="1" panose="00000600000000000000"/>
      <p:regular r:id="rId14"/>
    </p:embeddedFont>
    <p:embeddedFont>
      <p:font typeface="Now Heavy" charset="1" panose="00000A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28" Target="slides/slide13.xml" Type="http://schemas.openxmlformats.org/officeDocument/2006/relationships/slide"/><Relationship Id="rId29" Target="slides/slide14.xml" Type="http://schemas.openxmlformats.org/officeDocument/2006/relationships/slide"/><Relationship Id="rId3" Target="viewProps.xml" Type="http://schemas.openxmlformats.org/officeDocument/2006/relationships/viewProps"/><Relationship Id="rId30" Target="slides/slide1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slide3.xml" Type="http://schemas.openxmlformats.org/officeDocument/2006/relationships/slide"/><Relationship Id="rId6" Target="slide5.xml" Type="http://schemas.openxmlformats.org/officeDocument/2006/relationships/slide"/><Relationship Id="rId7" Target="slide8.xml" Type="http://schemas.openxmlformats.org/officeDocument/2006/relationships/slide"/><Relationship Id="rId8" Target="http://git/Github" TargetMode="External" Type="http://schemas.openxmlformats.org/officeDocument/2006/relationships/hyperlink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http://www.ejemplo.com/" TargetMode="External" Type="http://schemas.openxmlformats.org/officeDocument/2006/relationships/hyperlink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250824">
            <a:off x="5580074" y="3948667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0" y="0"/>
                </a:moveTo>
                <a:lnTo>
                  <a:pt x="19330422" y="0"/>
                </a:lnTo>
                <a:lnTo>
                  <a:pt x="19330422" y="8079723"/>
                </a:lnTo>
                <a:lnTo>
                  <a:pt x="0" y="80797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033272" y="1494186"/>
            <a:ext cx="7869140" cy="7298627"/>
          </a:xfrm>
          <a:custGeom>
            <a:avLst/>
            <a:gdLst/>
            <a:ahLst/>
            <a:cxnLst/>
            <a:rect r="r" b="b" t="t" l="l"/>
            <a:pathLst>
              <a:path h="7298627" w="7869140">
                <a:moveTo>
                  <a:pt x="0" y="0"/>
                </a:moveTo>
                <a:lnTo>
                  <a:pt x="7869140" y="0"/>
                </a:lnTo>
                <a:lnTo>
                  <a:pt x="7869140" y="7298628"/>
                </a:lnTo>
                <a:lnTo>
                  <a:pt x="0" y="72986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48720" y="2265016"/>
            <a:ext cx="8739938" cy="5756969"/>
            <a:chOff x="0" y="0"/>
            <a:chExt cx="11653251" cy="767595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262458"/>
              <a:ext cx="11653251" cy="6413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984"/>
                </a:lnSpc>
              </a:pPr>
              <a:r>
                <a:rPr lang="en-US" sz="7486">
                  <a:solidFill>
                    <a:srgbClr val="FFFFFF"/>
                  </a:solidFill>
                  <a:latin typeface="Now Bold"/>
                </a:rPr>
                <a:t>DESPLIEGUE DE APLICACIONES WEB</a:t>
              </a:r>
            </a:p>
            <a:p>
              <a:pPr>
                <a:lnSpc>
                  <a:spcPts val="10903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9525"/>
              <a:ext cx="8331521" cy="1086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361"/>
                </a:lnSpc>
              </a:pPr>
              <a:r>
                <a:rPr lang="en-US" sz="5301" spc="1288">
                  <a:solidFill>
                    <a:srgbClr val="FFFFFF"/>
                  </a:solidFill>
                  <a:latin typeface="Now"/>
                </a:rPr>
                <a:t>PORTAFOLIO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8792814"/>
            <a:ext cx="7540621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99"/>
              </a:lnSpc>
            </a:pPr>
            <a:r>
              <a:rPr lang="en-US" sz="2499" spc="607">
                <a:solidFill>
                  <a:srgbClr val="FFFFFF"/>
                </a:solidFill>
                <a:latin typeface="Now"/>
              </a:rPr>
              <a:t>2DAW // MANUEL NIETO BENÍTEZ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5400000">
            <a:off x="6702920" y="1564433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2"/>
                </a:moveTo>
                <a:lnTo>
                  <a:pt x="0" y="8079722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009287"/>
            <a:ext cx="8346772" cy="6268426"/>
          </a:xfrm>
          <a:custGeom>
            <a:avLst/>
            <a:gdLst/>
            <a:ahLst/>
            <a:cxnLst/>
            <a:rect r="r" b="b" t="t" l="l"/>
            <a:pathLst>
              <a:path h="6268426" w="8346772">
                <a:moveTo>
                  <a:pt x="0" y="0"/>
                </a:moveTo>
                <a:lnTo>
                  <a:pt x="8346772" y="0"/>
                </a:lnTo>
                <a:lnTo>
                  <a:pt x="8346772" y="6268426"/>
                </a:lnTo>
                <a:lnTo>
                  <a:pt x="0" y="62684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50176" y="4662798"/>
            <a:ext cx="7393824" cy="2625262"/>
            <a:chOff x="0" y="0"/>
            <a:chExt cx="9858431" cy="350034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658214"/>
              <a:ext cx="9858431" cy="5822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59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114300"/>
              <a:ext cx="9701699" cy="13436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400"/>
                </a:lnSpc>
              </a:pPr>
              <a:r>
                <a:rPr lang="en-US" sz="6000">
                  <a:solidFill>
                    <a:srgbClr val="FFF7F1"/>
                  </a:solidFill>
                  <a:latin typeface="Now Bold"/>
                </a:rPr>
                <a:t>GIT//GITHUB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61975"/>
            <a:ext cx="16230600" cy="1384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9"/>
              </a:lnSpc>
            </a:pPr>
            <a:r>
              <a:rPr lang="en-US" sz="6000" spc="516">
                <a:solidFill>
                  <a:srgbClr val="FFFFFF"/>
                </a:solidFill>
                <a:latin typeface="Now Bold"/>
              </a:rPr>
              <a:t>¿Qué es?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102102"/>
            <a:ext cx="7131762" cy="1698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00">
                <a:solidFill>
                  <a:srgbClr val="FFFFFF"/>
                </a:solidFill>
                <a:latin typeface="Now"/>
              </a:rPr>
              <a:t>Git es un sistema de control de versiones distribuido que permite el seguimiento de cambios en el código fuente durante el desarrollo de software. Esto facilita el trabajo colaborativo y la integración eficiente de cambios de diferentes ramas del código en un repositorio.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105405" y="3102102"/>
            <a:ext cx="7153895" cy="2041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00">
                <a:solidFill>
                  <a:srgbClr val="FFFFFF"/>
                </a:solidFill>
                <a:latin typeface="Now"/>
              </a:rPr>
              <a:t>GitHub es una plataforma que utiliza Git para alojar repositorios de código, permitiendo a los desarrolladores almacenar, colaborar y gestionar versiones de su código. Ofrece funciones adicionales como problemas, solicitudes de extracción y seguimiento de problemas que facilitan el desarrollo colaborativo.</a:t>
            </a:r>
          </a:p>
        </p:txBody>
      </p:sp>
      <p:sp>
        <p:nvSpPr>
          <p:cNvPr name="Freeform 5" id="5"/>
          <p:cNvSpPr/>
          <p:nvPr/>
        </p:nvSpPr>
        <p:spPr>
          <a:xfrm flipH="true" flipV="true" rot="-10799999">
            <a:off x="-731341" y="5959939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2"/>
                </a:moveTo>
                <a:lnTo>
                  <a:pt x="0" y="8079722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100254" y="5440332"/>
            <a:ext cx="3667231" cy="3401357"/>
          </a:xfrm>
          <a:custGeom>
            <a:avLst/>
            <a:gdLst/>
            <a:ahLst/>
            <a:cxnLst/>
            <a:rect r="r" b="b" t="t" l="l"/>
            <a:pathLst>
              <a:path h="3401357" w="3667231">
                <a:moveTo>
                  <a:pt x="0" y="0"/>
                </a:moveTo>
                <a:lnTo>
                  <a:pt x="3667232" y="0"/>
                </a:lnTo>
                <a:lnTo>
                  <a:pt x="3667232" y="3401357"/>
                </a:lnTo>
                <a:lnTo>
                  <a:pt x="0" y="34013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3553926">
            <a:off x="1202544" y="8209747"/>
            <a:ext cx="3313228" cy="2766546"/>
          </a:xfrm>
          <a:custGeom>
            <a:avLst/>
            <a:gdLst/>
            <a:ahLst/>
            <a:cxnLst/>
            <a:rect r="r" b="b" t="t" l="l"/>
            <a:pathLst>
              <a:path h="2766546" w="3313228">
                <a:moveTo>
                  <a:pt x="0" y="0"/>
                </a:moveTo>
                <a:lnTo>
                  <a:pt x="3313228" y="0"/>
                </a:lnTo>
                <a:lnTo>
                  <a:pt x="3313228" y="2766546"/>
                </a:lnTo>
                <a:lnTo>
                  <a:pt x="0" y="27665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802644" y="7141011"/>
            <a:ext cx="4201783" cy="3855136"/>
          </a:xfrm>
          <a:custGeom>
            <a:avLst/>
            <a:gdLst/>
            <a:ahLst/>
            <a:cxnLst/>
            <a:rect r="r" b="b" t="t" l="l"/>
            <a:pathLst>
              <a:path h="3855136" w="4201783">
                <a:moveTo>
                  <a:pt x="0" y="0"/>
                </a:moveTo>
                <a:lnTo>
                  <a:pt x="4201783" y="0"/>
                </a:lnTo>
                <a:lnTo>
                  <a:pt x="4201783" y="3855136"/>
                </a:lnTo>
                <a:lnTo>
                  <a:pt x="0" y="38551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876404" y="2332969"/>
            <a:ext cx="873085" cy="614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Now Bold"/>
              </a:rPr>
              <a:t>GIT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244197" y="2332969"/>
            <a:ext cx="2003227" cy="614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Now Bold"/>
              </a:rPr>
              <a:t>GITHUB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3298742" y="2964129"/>
            <a:ext cx="10332639" cy="31654"/>
          </a:xfrm>
          <a:prstGeom prst="line">
            <a:avLst/>
          </a:prstGeom>
          <a:ln cap="flat" w="1905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867324" y="2667678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97277" y="2650312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61425" y="2650312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631381" y="2658905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true" rot="-10799999">
            <a:off x="-731341" y="4726721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2"/>
                </a:moveTo>
                <a:lnTo>
                  <a:pt x="0" y="8079722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2338409" y="3825160"/>
            <a:ext cx="2876893" cy="2416863"/>
            <a:chOff x="0" y="0"/>
            <a:chExt cx="3835857" cy="322248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3835857" cy="844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Directorio de trabajo (Working Directory):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149844"/>
              <a:ext cx="3464418" cy="20726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Es el espacio donde trabajas en tus archivos y realizas cambios.</a:t>
              </a:r>
            </a:p>
            <a:p>
              <a:pPr>
                <a:lnSpc>
                  <a:spcPts val="25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994269" y="3776292"/>
            <a:ext cx="2975497" cy="4931463"/>
            <a:chOff x="0" y="0"/>
            <a:chExt cx="3967330" cy="6575284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149844"/>
              <a:ext cx="3967330" cy="54254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Después de haber preparado los cambios, utilizas el comando git commit para crear un nuevo commit.</a:t>
              </a: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El commit es una instantánea de los archivos en el área de preparación y se almacena en tu repositorio local.</a:t>
              </a:r>
            </a:p>
            <a:p>
              <a:pPr>
                <a:lnSpc>
                  <a:spcPts val="2520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9525"/>
              <a:ext cx="3562226" cy="844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Repositorio local (Local Repository):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741328" y="3776292"/>
            <a:ext cx="2729066" cy="5567733"/>
            <a:chOff x="0" y="0"/>
            <a:chExt cx="3638755" cy="742364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1579104"/>
              <a:ext cx="3464418" cy="584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Después de hacer modificaciones en tus archivos, utilizas el comando git add para agregar los cambios al área de preparación.</a:t>
              </a: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Aquí seleccionas y preparas los archivos específicos que deseas incluir en el próximo commit.</a:t>
              </a:r>
            </a:p>
            <a:p>
              <a:pPr>
                <a:lnSpc>
                  <a:spcPts val="2520"/>
                </a:lnSpc>
              </a:pP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9525"/>
              <a:ext cx="3638755" cy="12735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Área de preparación (Staging Area):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636517" y="3776292"/>
            <a:ext cx="2598314" cy="6510708"/>
            <a:chOff x="0" y="0"/>
            <a:chExt cx="3464418" cy="8680944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1579104"/>
              <a:ext cx="3464418" cy="584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Después de hacer commits en tu repositorio local, utiliza el comando git push para enviar los cambios al repositorio remoto. Este funciona como una copia centralizada del proyecto y permite la colaboración entre desarrolladores.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9525"/>
              <a:ext cx="3464418" cy="12735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Repositorio remoto (Remote Repository - Git, GitHub, etc.):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28700" y="1085850"/>
            <a:ext cx="1551583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60"/>
              </a:lnSpc>
            </a:pPr>
            <a:r>
              <a:rPr lang="en-US" sz="6000" spc="120">
                <a:solidFill>
                  <a:srgbClr val="FFFFFF"/>
                </a:solidFill>
                <a:latin typeface="Now Bold"/>
              </a:rPr>
              <a:t>Fases en el flujo de trabajo de Git.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638175"/>
            <a:ext cx="16230600" cy="1156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50"/>
              </a:lnSpc>
            </a:pPr>
            <a:r>
              <a:rPr lang="en-US" sz="5000" spc="430">
                <a:solidFill>
                  <a:srgbClr val="FFFFFF"/>
                </a:solidFill>
                <a:latin typeface="Now Bold"/>
              </a:rPr>
              <a:t>COMANDOS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23126" y="3066382"/>
            <a:ext cx="7131762" cy="2727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"/>
              </a:rPr>
              <a:t>git status:</a:t>
            </a:r>
          </a:p>
          <a:p>
            <a:pPr marL="777240" indent="-259080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FFFFFF"/>
                </a:solidFill>
                <a:latin typeface="Now"/>
              </a:rPr>
              <a:t>Muestra el estado de los archivos en tu directorio de trabajo, indicando cambios no rastreados, archivos modificados, etc.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"/>
              </a:rPr>
              <a:t>git diff:</a:t>
            </a:r>
          </a:p>
          <a:p>
            <a:pPr marL="777240" indent="-259080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FFFFFF"/>
                </a:solidFill>
                <a:latin typeface="Now"/>
              </a:rPr>
              <a:t>Muestra las diferencias entre los archivos en tu directorio de trabajo y la última versión confirmada.</a:t>
            </a:r>
          </a:p>
          <a:p>
            <a:pPr>
              <a:lnSpc>
                <a:spcPts val="2736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105405" y="2905103"/>
            <a:ext cx="7153895" cy="2384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"/>
              </a:rPr>
              <a:t>git add &lt;archivo&gt;:</a:t>
            </a:r>
          </a:p>
          <a:p>
            <a:pPr marL="777240" indent="-259080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FFFFFF"/>
                </a:solidFill>
                <a:latin typeface="Now"/>
              </a:rPr>
              <a:t>Agrega cambios específicos al área de preparación para ser incluidos en el próximo commit.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"/>
              </a:rPr>
              <a:t>git reset &lt;archivo&gt;:</a:t>
            </a:r>
          </a:p>
          <a:p>
            <a:pPr marL="777240" indent="-259080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FFFFFF"/>
                </a:solidFill>
                <a:latin typeface="Now"/>
              </a:rPr>
              <a:t>Retira archivos del área de preparación, deshaciendo los cambios preparados.</a:t>
            </a:r>
          </a:p>
          <a:p>
            <a:pPr>
              <a:lnSpc>
                <a:spcPts val="2736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true" flipV="true" rot="-10799999">
            <a:off x="-731341" y="5959939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2"/>
                </a:moveTo>
                <a:lnTo>
                  <a:pt x="0" y="8079722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553926">
            <a:off x="-1405207" y="9105662"/>
            <a:ext cx="3313228" cy="2766546"/>
          </a:xfrm>
          <a:custGeom>
            <a:avLst/>
            <a:gdLst/>
            <a:ahLst/>
            <a:cxnLst/>
            <a:rect r="r" b="b" t="t" l="l"/>
            <a:pathLst>
              <a:path h="2766546" w="3313228">
                <a:moveTo>
                  <a:pt x="0" y="0"/>
                </a:moveTo>
                <a:lnTo>
                  <a:pt x="3313229" y="0"/>
                </a:lnTo>
                <a:lnTo>
                  <a:pt x="3313229" y="2766545"/>
                </a:lnTo>
                <a:lnTo>
                  <a:pt x="0" y="27665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3608641">
            <a:off x="16073764" y="-438810"/>
            <a:ext cx="4201783" cy="3855136"/>
          </a:xfrm>
          <a:custGeom>
            <a:avLst/>
            <a:gdLst/>
            <a:ahLst/>
            <a:cxnLst/>
            <a:rect r="r" b="b" t="t" l="l"/>
            <a:pathLst>
              <a:path h="3855136" w="4201783">
                <a:moveTo>
                  <a:pt x="0" y="0"/>
                </a:moveTo>
                <a:lnTo>
                  <a:pt x="4201783" y="0"/>
                </a:lnTo>
                <a:lnTo>
                  <a:pt x="4201783" y="3855135"/>
                </a:lnTo>
                <a:lnTo>
                  <a:pt x="0" y="38551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85795" y="2332969"/>
            <a:ext cx="5854303" cy="509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  <a:spcBef>
                <a:spcPct val="0"/>
              </a:spcBef>
            </a:pPr>
            <a:r>
              <a:rPr lang="en-US" sz="3300">
                <a:solidFill>
                  <a:srgbClr val="FFFFFF"/>
                </a:solidFill>
                <a:latin typeface="Now Bold"/>
              </a:rPr>
              <a:t>En el Directorio de Trabajo: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90050" y="2332969"/>
            <a:ext cx="8984605" cy="509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  <a:spcBef>
                <a:spcPct val="0"/>
              </a:spcBef>
            </a:pPr>
            <a:r>
              <a:rPr lang="en-US" sz="3299">
                <a:solidFill>
                  <a:srgbClr val="FFFFFF"/>
                </a:solidFill>
                <a:latin typeface="Now Bold"/>
              </a:rPr>
              <a:t>En el Área de Preparación (Staging Area):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30494" y="5931646"/>
            <a:ext cx="4964906" cy="509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  <a:spcBef>
                <a:spcPct val="0"/>
              </a:spcBef>
            </a:pPr>
            <a:r>
              <a:rPr lang="en-US" sz="3300">
                <a:solidFill>
                  <a:srgbClr val="FFFFFF"/>
                </a:solidFill>
                <a:latin typeface="Now Bold"/>
              </a:rPr>
              <a:t>En el Repositorio Local: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71773" y="6683827"/>
            <a:ext cx="7131762" cy="2041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git push:</a:t>
            </a:r>
          </a:p>
          <a:p>
            <a:pPr marL="777240" indent="-259080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FFFFFF"/>
                </a:solidFill>
                <a:latin typeface="Now"/>
              </a:rPr>
              <a:t>Sube tus cambios locales al repositorio remoto.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git pull:</a:t>
            </a:r>
          </a:p>
          <a:p>
            <a:pPr marL="777240" indent="-259080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FFFFFF"/>
                </a:solidFill>
                <a:latin typeface="Now"/>
              </a:rPr>
              <a:t>Recupera los cambios desde un repositorio remoto y fusiona automáticamente con tu rama local.</a:t>
            </a:r>
          </a:p>
          <a:p>
            <a:pPr>
              <a:lnSpc>
                <a:spcPts val="2736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0540570" y="5950414"/>
            <a:ext cx="5442049" cy="509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6"/>
              </a:lnSpc>
              <a:spcBef>
                <a:spcPct val="0"/>
              </a:spcBef>
            </a:pPr>
            <a:r>
              <a:rPr lang="en-US" sz="3300">
                <a:solidFill>
                  <a:srgbClr val="FFFFFF"/>
                </a:solidFill>
                <a:latin typeface="Now Bold"/>
              </a:rPr>
              <a:t>En el Repositorio Remoto: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47066" y="6526387"/>
            <a:ext cx="7131762" cy="1698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"/>
              </a:rPr>
              <a:t>git commit -m "Mensaje del commit":</a:t>
            </a:r>
          </a:p>
          <a:p>
            <a:pPr marL="777240" indent="-259080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FFFFFF"/>
                </a:solidFill>
                <a:latin typeface="Now"/>
              </a:rPr>
              <a:t>Confirma los cambios en el repositorio local con un mensaje descriptivo.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"/>
              </a:rPr>
              <a:t>git log:</a:t>
            </a:r>
          </a:p>
          <a:p>
            <a:pPr marL="777240" indent="-259080" lvl="2">
              <a:lnSpc>
                <a:spcPts val="2736"/>
              </a:lnSpc>
              <a:buFont typeface="Arial"/>
              <a:buChar char="⚬"/>
            </a:pPr>
            <a:r>
              <a:rPr lang="en-US" sz="1800">
                <a:solidFill>
                  <a:srgbClr val="FFFFFF"/>
                </a:solidFill>
                <a:latin typeface="Now"/>
              </a:rPr>
              <a:t>Muestra el historial de commits en la rama actual.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91171" y="9106225"/>
            <a:ext cx="14305657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Estos comandos son esenciales para trabajar en las distintas fases de Git.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561975"/>
            <a:ext cx="16230600" cy="1384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79"/>
              </a:lnSpc>
            </a:pPr>
            <a:r>
              <a:rPr lang="en-US" sz="6000" spc="516">
                <a:solidFill>
                  <a:srgbClr val="FFFFFF"/>
                </a:solidFill>
                <a:latin typeface="Now Bold"/>
              </a:rPr>
              <a:t>BRANCHES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742690"/>
            <a:ext cx="7131762" cy="1713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Crear una Rama: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git branch [nombre]</a:t>
            </a:r>
            <a:r>
              <a:rPr lang="en-US" sz="1800">
                <a:solidFill>
                  <a:srgbClr val="FFFFFF"/>
                </a:solidFill>
                <a:latin typeface="Now"/>
              </a:rPr>
              <a:t>: Crea y nombra una nueva rama. Esta rama es independiente y permite trabajar en cambios sin afectar la rama principal.</a:t>
            </a:r>
          </a:p>
          <a:p>
            <a:pPr>
              <a:lnSpc>
                <a:spcPts val="2736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105405" y="2742690"/>
            <a:ext cx="7153895" cy="1355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00">
                <a:solidFill>
                  <a:srgbClr val="FFFFFF"/>
                </a:solidFill>
                <a:latin typeface="Now"/>
              </a:rPr>
              <a:t>Cambiar de Rama: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"/>
              </a:rPr>
              <a:t>git checkout [nombre] o git switch [nombre]: Cambia a la rama especificada para empezar a trabajar en ella.</a:t>
            </a:r>
          </a:p>
          <a:p>
            <a:pPr>
              <a:lnSpc>
                <a:spcPts val="2736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true" flipV="true" rot="-10799999">
            <a:off x="-731341" y="5959939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2"/>
                </a:moveTo>
                <a:lnTo>
                  <a:pt x="0" y="8079722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553926">
            <a:off x="1202544" y="8209747"/>
            <a:ext cx="3313228" cy="2766546"/>
          </a:xfrm>
          <a:custGeom>
            <a:avLst/>
            <a:gdLst/>
            <a:ahLst/>
            <a:cxnLst/>
            <a:rect r="r" b="b" t="t" l="l"/>
            <a:pathLst>
              <a:path h="2766546" w="3313228">
                <a:moveTo>
                  <a:pt x="0" y="0"/>
                </a:moveTo>
                <a:lnTo>
                  <a:pt x="3313228" y="0"/>
                </a:lnTo>
                <a:lnTo>
                  <a:pt x="3313228" y="2766546"/>
                </a:lnTo>
                <a:lnTo>
                  <a:pt x="0" y="27665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105405" y="4315119"/>
            <a:ext cx="7131762" cy="1370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Fusionar Ramas: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git merge [nombre]</a:t>
            </a:r>
            <a:r>
              <a:rPr lang="en-US" sz="1800">
                <a:solidFill>
                  <a:srgbClr val="FFFFFF"/>
                </a:solidFill>
                <a:latin typeface="Now"/>
              </a:rPr>
              <a:t>: Fusiona los cambios de la rama especificada en la rama actual.</a:t>
            </a:r>
          </a:p>
          <a:p>
            <a:pPr>
              <a:lnSpc>
                <a:spcPts val="2736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399946"/>
            <a:ext cx="7131762" cy="1721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Visualizar Ramas: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git branch -a: Muestra todas las ramas locales y remotas. 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git branch -r muestra solo las ramas remotas.</a:t>
            </a:r>
          </a:p>
          <a:p>
            <a:pPr>
              <a:lnSpc>
                <a:spcPts val="2736"/>
              </a:lnSpc>
            </a:pPr>
          </a:p>
          <a:p>
            <a:pPr>
              <a:lnSpc>
                <a:spcPts val="2736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921314" y="5905032"/>
            <a:ext cx="7131762" cy="1721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Abortar Fusión: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git merge --abort: Aborta la fusión en curso y vuelve al estado anterior a la fusión.</a:t>
            </a:r>
          </a:p>
          <a:p>
            <a:pPr>
              <a:lnSpc>
                <a:spcPts val="2736"/>
              </a:lnSpc>
            </a:pPr>
          </a:p>
          <a:p>
            <a:pPr>
              <a:lnSpc>
                <a:spcPts val="2736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064154"/>
            <a:ext cx="7131762" cy="2414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6"/>
              </a:lnSpc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Eliminar una Rama:</a:t>
            </a:r>
          </a:p>
          <a:p>
            <a:pPr marL="388620" indent="-194310" lvl="1">
              <a:lnSpc>
                <a:spcPts val="2736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Now Semi-Bold"/>
              </a:rPr>
              <a:t>git branch -d [nombre]: Elimina la rama especificada. Usa -D en lugar de -d si la rama no ha sido completamente fusionada.</a:t>
            </a:r>
          </a:p>
          <a:p>
            <a:pPr>
              <a:lnSpc>
                <a:spcPts val="2736"/>
              </a:lnSpc>
            </a:pPr>
          </a:p>
          <a:p>
            <a:pPr>
              <a:lnSpc>
                <a:spcPts val="2736"/>
              </a:lnSpc>
            </a:pPr>
          </a:p>
          <a:p>
            <a:pPr>
              <a:lnSpc>
                <a:spcPts val="2736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-1042422" y="-4039861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2"/>
                </a:moveTo>
                <a:lnTo>
                  <a:pt x="0" y="8079722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94119" y="1389165"/>
            <a:ext cx="3699762" cy="3894487"/>
          </a:xfrm>
          <a:custGeom>
            <a:avLst/>
            <a:gdLst/>
            <a:ahLst/>
            <a:cxnLst/>
            <a:rect r="r" b="b" t="t" l="l"/>
            <a:pathLst>
              <a:path h="3894487" w="3699762">
                <a:moveTo>
                  <a:pt x="0" y="0"/>
                </a:moveTo>
                <a:lnTo>
                  <a:pt x="3699762" y="0"/>
                </a:lnTo>
                <a:lnTo>
                  <a:pt x="3699762" y="3894487"/>
                </a:lnTo>
                <a:lnTo>
                  <a:pt x="0" y="38944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627501" y="5893423"/>
            <a:ext cx="13032997" cy="1563766"/>
            <a:chOff x="0" y="0"/>
            <a:chExt cx="17377330" cy="208502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17377330" cy="12293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6000" spc="42">
                  <a:solidFill>
                    <a:srgbClr val="FFFFFF"/>
                  </a:solidFill>
                  <a:latin typeface="Now Bold"/>
                </a:rPr>
                <a:t>Dificultades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510546"/>
              <a:ext cx="17377330" cy="574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24"/>
                </a:lnSpc>
              </a:pPr>
              <a:r>
                <a:rPr lang="en-US" sz="2467">
                  <a:solidFill>
                    <a:srgbClr val="FFFFFF"/>
                  </a:solidFill>
                  <a:latin typeface="Now"/>
                </a:rPr>
                <a:t> Por el momento, lo único más complicado de dominar el uso de git.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7211270" y="1564433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0" y="0"/>
                </a:moveTo>
                <a:lnTo>
                  <a:pt x="19330422" y="0"/>
                </a:lnTo>
                <a:lnTo>
                  <a:pt x="19330422" y="8079722"/>
                </a:lnTo>
                <a:lnTo>
                  <a:pt x="0" y="8079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63691">
            <a:off x="1755671" y="2412965"/>
            <a:ext cx="5990184" cy="5174021"/>
          </a:xfrm>
          <a:custGeom>
            <a:avLst/>
            <a:gdLst/>
            <a:ahLst/>
            <a:cxnLst/>
            <a:rect r="r" b="b" t="t" l="l"/>
            <a:pathLst>
              <a:path h="5174021" w="5990184">
                <a:moveTo>
                  <a:pt x="0" y="0"/>
                </a:moveTo>
                <a:lnTo>
                  <a:pt x="5990183" y="0"/>
                </a:lnTo>
                <a:lnTo>
                  <a:pt x="5990183" y="5174021"/>
                </a:lnTo>
                <a:lnTo>
                  <a:pt x="0" y="51740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625043" y="3687650"/>
            <a:ext cx="5866807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39"/>
              </a:lnSpc>
            </a:pPr>
            <a:r>
              <a:rPr lang="en-US" sz="3999" spc="343" u="sng">
                <a:solidFill>
                  <a:srgbClr val="FFFFFF"/>
                </a:solidFill>
                <a:latin typeface="Now Bold"/>
                <a:hlinkClick r:id="rId5" action="ppaction://hlinksldjump"/>
              </a:rPr>
              <a:t>MODELO OSI</a:t>
            </a:r>
          </a:p>
          <a:p>
            <a:pPr>
              <a:lnSpc>
                <a:spcPts val="6239"/>
              </a:lnSpc>
            </a:pPr>
            <a:r>
              <a:rPr lang="en-US" sz="3999" spc="343" u="sng">
                <a:solidFill>
                  <a:srgbClr val="FFFFFF"/>
                </a:solidFill>
                <a:latin typeface="Now Bold"/>
                <a:hlinkClick r:id="rId6" action="ppaction://hlinksldjump"/>
              </a:rPr>
              <a:t>HTTP/HTTPS</a:t>
            </a:r>
          </a:p>
          <a:p>
            <a:pPr>
              <a:lnSpc>
                <a:spcPts val="6239"/>
              </a:lnSpc>
            </a:pPr>
            <a:r>
              <a:rPr lang="en-US" sz="3999" spc="343" u="sng">
                <a:solidFill>
                  <a:srgbClr val="FFFFFF"/>
                </a:solidFill>
                <a:latin typeface="Now Bold"/>
                <a:hlinkClick r:id="rId7" action="ppaction://hlinksldjump"/>
              </a:rPr>
              <a:t>DNS</a:t>
            </a:r>
          </a:p>
          <a:p>
            <a:pPr>
              <a:lnSpc>
                <a:spcPts val="6239"/>
              </a:lnSpc>
            </a:pPr>
            <a:r>
              <a:rPr lang="en-US" sz="3999" spc="343" u="sng">
                <a:solidFill>
                  <a:srgbClr val="FFFFFF"/>
                </a:solidFill>
                <a:latin typeface="Now Bold"/>
                <a:hlinkClick r:id="rId8" tooltip="http://git/Github"/>
              </a:rPr>
              <a:t>GIT/GITHUB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81862" y="3630500"/>
            <a:ext cx="1444428" cy="4739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Now"/>
              </a:rPr>
              <a:t>01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Now"/>
              </a:rPr>
              <a:t>02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Now"/>
              </a:rPr>
              <a:t>03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Now"/>
              </a:rPr>
              <a:t>04</a:t>
            </a:r>
          </a:p>
          <a:p>
            <a:pPr algn="r">
              <a:lnSpc>
                <a:spcPts val="6322"/>
              </a:lnSpc>
            </a:pPr>
          </a:p>
          <a:p>
            <a:pPr algn="r">
              <a:lnSpc>
                <a:spcPts val="6322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616559" y="2259410"/>
            <a:ext cx="5980595" cy="84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40"/>
              </a:lnSpc>
            </a:pPr>
            <a:r>
              <a:rPr lang="en-US" sz="6000">
                <a:solidFill>
                  <a:srgbClr val="FFFFFF"/>
                </a:solidFill>
                <a:latin typeface="Now Bold"/>
              </a:rPr>
              <a:t>Índice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62603" y="3011491"/>
            <a:ext cx="13456071" cy="9525"/>
          </a:xfrm>
          <a:prstGeom prst="line">
            <a:avLst/>
          </a:prstGeom>
          <a:ln cap="flat" w="1905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762597" y="2697674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973272" y="2707199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90130" y="2683387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90950" y="2683387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5" y="0"/>
                </a:lnTo>
                <a:lnTo>
                  <a:pt x="608585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218674" y="2707199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true" rot="-10799999">
            <a:off x="-731341" y="4726721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2"/>
                </a:moveTo>
                <a:lnTo>
                  <a:pt x="0" y="8079722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331185" y="3801526"/>
            <a:ext cx="2876893" cy="4611423"/>
            <a:chOff x="0" y="0"/>
            <a:chExt cx="3835857" cy="614856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3835857" cy="417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Modelo OSI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23124"/>
              <a:ext cx="3464418" cy="54254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El modelo OSI es una herramienta útil para comprender cómo se organizan y comunican los dispositivos en una red, y facilita la interoperabilidad entre sistemas y tecnologías de diferentes fabricantes al definir claramente las responsabilidades de cada capa.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634713" y="3801526"/>
            <a:ext cx="2598314" cy="5240073"/>
            <a:chOff x="0" y="0"/>
            <a:chExt cx="3464418" cy="6986764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723124"/>
              <a:ext cx="3464418" cy="62636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Control de acceso al medio y dirección física (MAC). 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Detección y corrección de errores. 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Segmentación de datos en tramas. 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Ejemplos: Ethernet, Wi-Fi, PPP. </a:t>
              </a:r>
            </a:p>
            <a:p>
              <a:pPr>
                <a:lnSpc>
                  <a:spcPts val="2520"/>
                </a:lnSpc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9525"/>
              <a:ext cx="3110666" cy="417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Capa de Enlace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100378" y="3801526"/>
            <a:ext cx="2598314" cy="3982773"/>
            <a:chOff x="0" y="0"/>
            <a:chExt cx="3464418" cy="5310364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723124"/>
              <a:ext cx="3464418" cy="4587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Enrutamiento de paquetes. 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Dirección lógica (IP). 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Control de congestión. 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Ejemplos: IP, IPv4, IPv6. 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9525"/>
              <a:ext cx="3464418" cy="417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Capa de Red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366621" y="3801526"/>
            <a:ext cx="2598314" cy="4297098"/>
            <a:chOff x="0" y="0"/>
            <a:chExt cx="3464418" cy="5729464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723124"/>
              <a:ext cx="3464418" cy="5006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Control de flujo y multiplexación. 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Transferencia de datos extremo a extremo. 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Garantiza la entrega confiable.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 </a:t>
              </a: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Ejemplos: TCP, UDP. </a:t>
              </a:r>
            </a:p>
            <a:p>
              <a:pPr>
                <a:lnSpc>
                  <a:spcPts val="2520"/>
                </a:lnSpc>
              </a:pP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9525"/>
              <a:ext cx="3464418" cy="417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Capa de Transporte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028700" y="1085850"/>
            <a:ext cx="5300925" cy="859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60"/>
              </a:lnSpc>
            </a:pPr>
            <a:r>
              <a:rPr lang="en-US" sz="6000" spc="120">
                <a:solidFill>
                  <a:srgbClr val="FFFFFF"/>
                </a:solidFill>
                <a:latin typeface="Now Bold"/>
              </a:rPr>
              <a:t>Modelo OSI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4310725" y="3801526"/>
            <a:ext cx="2876893" cy="4297098"/>
            <a:chOff x="0" y="0"/>
            <a:chExt cx="3835857" cy="5729464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-9525"/>
              <a:ext cx="3835857" cy="417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Capa de Física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723124"/>
              <a:ext cx="3464418" cy="5006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Medios físicos de transmisión (cables, fibras, ondas de radio).</a:t>
              </a:r>
              <a:r>
                <a:rPr lang="en-US" sz="1800">
                  <a:solidFill>
                    <a:srgbClr val="FFFFFF"/>
                  </a:solidFill>
                  <a:latin typeface="Now"/>
                </a:rPr>
                <a:t> 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Se encarga de la transmisión de bits brutos sin formato.</a:t>
              </a:r>
            </a:p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 </a:t>
              </a: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Ejemplos: Ethernet, Wi-Fi, fibra óptica. </a:t>
              </a:r>
            </a:p>
            <a:p>
              <a:pPr>
                <a:lnSpc>
                  <a:spcPts val="2520"/>
                </a:lnSpc>
              </a:pPr>
            </a:p>
          </p:txBody>
        </p:sp>
      </p:grpSp>
      <p:sp>
        <p:nvSpPr>
          <p:cNvPr name="AutoShape 25" id="25"/>
          <p:cNvSpPr/>
          <p:nvPr/>
        </p:nvSpPr>
        <p:spPr>
          <a:xfrm flipV="true">
            <a:off x="15827258" y="2997204"/>
            <a:ext cx="2460742" cy="14287"/>
          </a:xfrm>
          <a:prstGeom prst="line">
            <a:avLst/>
          </a:prstGeom>
          <a:ln cap="flat" w="1905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762603" y="3021016"/>
            <a:ext cx="10496354" cy="9524"/>
          </a:xfrm>
          <a:prstGeom prst="line">
            <a:avLst/>
          </a:prstGeom>
          <a:ln cap="flat" w="1905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762597" y="2702436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98613" y="2726249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525917" y="2709580"/>
            <a:ext cx="608584" cy="608584"/>
          </a:xfrm>
          <a:custGeom>
            <a:avLst/>
            <a:gdLst/>
            <a:ahLst/>
            <a:cxnLst/>
            <a:rect r="r" b="b" t="t" l="l"/>
            <a:pathLst>
              <a:path h="608584" w="608584">
                <a:moveTo>
                  <a:pt x="0" y="0"/>
                </a:moveTo>
                <a:lnTo>
                  <a:pt x="608584" y="0"/>
                </a:lnTo>
                <a:lnTo>
                  <a:pt x="608584" y="608584"/>
                </a:lnTo>
                <a:lnTo>
                  <a:pt x="0" y="6085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-10799999">
            <a:off x="-731341" y="4726721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2"/>
                </a:moveTo>
                <a:lnTo>
                  <a:pt x="0" y="8079722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3682259"/>
            <a:ext cx="2598314" cy="5868723"/>
            <a:chOff x="0" y="0"/>
            <a:chExt cx="3464418" cy="7824964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723124"/>
              <a:ext cx="3464418" cy="71018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Establece, administra y finaliza sesiones de comunicación entre dispositivos.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Sincroniza el diálogo entre aplicaciones en diferentes dispositivos.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Puede manejar la recuperación de sesiones en caso de interrupciones.</a:t>
              </a:r>
            </a:p>
            <a:p>
              <a:pPr>
                <a:lnSpc>
                  <a:spcPts val="2520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9525"/>
              <a:ext cx="3110666" cy="417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    Capa de Sesión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895787" y="3682259"/>
            <a:ext cx="3606217" cy="4925748"/>
            <a:chOff x="0" y="0"/>
            <a:chExt cx="4808289" cy="6567664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723124"/>
              <a:ext cx="4808289" cy="584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Realiza la traducción y conversión de datos para que las aplicaciones puedan entenderse entre sí.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Incluye funciones como la compresión y el cifrado de datos.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Garantiza que los datos sean presentados en un formato adecuado para las aplicaciones.</a:t>
              </a:r>
            </a:p>
            <a:p>
              <a:pPr>
                <a:lnSpc>
                  <a:spcPts val="2520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4808289" cy="417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Capa de Presentación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310152" y="3682259"/>
            <a:ext cx="3040113" cy="6497373"/>
            <a:chOff x="0" y="0"/>
            <a:chExt cx="4053484" cy="8663164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723124"/>
              <a:ext cx="4053484" cy="79400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Es la capa más alta y se relaciona directamente con las aplicaciones de usuario final.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Proporciona servicios de red a las aplicaciones, como el correo electrónico, la navegación web y la transferencia de archivos.</a:t>
              </a:r>
            </a:p>
            <a:p>
              <a:pPr>
                <a:lnSpc>
                  <a:spcPts val="2520"/>
                </a:lnSpc>
              </a:pPr>
            </a:p>
            <a:p>
              <a:pPr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FFFFFF"/>
                  </a:solidFill>
                  <a:latin typeface="Now"/>
                </a:rPr>
                <a:t>Ejemplos de protocolos en esta capa incluyen HTTP, SMTP y FTP.</a:t>
              </a:r>
            </a:p>
            <a:p>
              <a:pPr>
                <a:lnSpc>
                  <a:spcPts val="2520"/>
                </a:lnSpc>
              </a:pPr>
            </a:p>
            <a:p>
              <a:pPr>
                <a:lnSpc>
                  <a:spcPts val="2520"/>
                </a:lnSpc>
              </a:pP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9525"/>
              <a:ext cx="4053484" cy="417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40"/>
                </a:lnSpc>
              </a:pPr>
              <a:r>
                <a:rPr lang="en-US" sz="2000">
                  <a:solidFill>
                    <a:srgbClr val="FFFFFF"/>
                  </a:solidFill>
                  <a:latin typeface="Now Bold"/>
                </a:rPr>
                <a:t>Capa de Aplicación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28700" y="1085850"/>
            <a:ext cx="5300925" cy="859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60"/>
              </a:lnSpc>
            </a:pPr>
            <a:r>
              <a:rPr lang="en-US" sz="6000" spc="120">
                <a:solidFill>
                  <a:srgbClr val="FFFFFF"/>
                </a:solidFill>
                <a:latin typeface="Now Bold"/>
              </a:rPr>
              <a:t>Modelo OSI</a:t>
            </a:r>
          </a:p>
        </p:txBody>
      </p:sp>
      <p:sp>
        <p:nvSpPr>
          <p:cNvPr name="AutoShape 17" id="17"/>
          <p:cNvSpPr/>
          <p:nvPr/>
        </p:nvSpPr>
        <p:spPr>
          <a:xfrm flipV="true">
            <a:off x="0" y="3006728"/>
            <a:ext cx="1762597" cy="14287"/>
          </a:xfrm>
          <a:prstGeom prst="line">
            <a:avLst/>
          </a:prstGeom>
          <a:ln cap="flat" w="1905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1982203">
            <a:off x="-5252244" y="-2893048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3"/>
                </a:moveTo>
                <a:lnTo>
                  <a:pt x="0" y="8079723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17315" y="1213330"/>
            <a:ext cx="14253369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Now Bold"/>
              </a:rPr>
              <a:t>HTTP/HTTPS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31103" y="-1127826"/>
            <a:ext cx="3510426" cy="3255920"/>
          </a:xfrm>
          <a:custGeom>
            <a:avLst/>
            <a:gdLst/>
            <a:ahLst/>
            <a:cxnLst/>
            <a:rect r="r" b="b" t="t" l="l"/>
            <a:pathLst>
              <a:path h="3255920" w="3510426">
                <a:moveTo>
                  <a:pt x="0" y="0"/>
                </a:moveTo>
                <a:lnTo>
                  <a:pt x="3510426" y="0"/>
                </a:lnTo>
                <a:lnTo>
                  <a:pt x="3510426" y="3255920"/>
                </a:lnTo>
                <a:lnTo>
                  <a:pt x="0" y="32559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513550" y="4621183"/>
            <a:ext cx="10203357" cy="5968565"/>
          </a:xfrm>
          <a:custGeom>
            <a:avLst/>
            <a:gdLst/>
            <a:ahLst/>
            <a:cxnLst/>
            <a:rect r="r" b="b" t="t" l="l"/>
            <a:pathLst>
              <a:path h="5968565" w="10203357">
                <a:moveTo>
                  <a:pt x="0" y="0"/>
                </a:moveTo>
                <a:lnTo>
                  <a:pt x="10203356" y="0"/>
                </a:lnTo>
                <a:lnTo>
                  <a:pt x="10203356" y="5968566"/>
                </a:lnTo>
                <a:lnTo>
                  <a:pt x="0" y="59685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92507" y="3766566"/>
            <a:ext cx="4470092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Sin Seguridad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05695" y="3766566"/>
            <a:ext cx="4470092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Puerto 80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566808" y="3766566"/>
            <a:ext cx="4470092" cy="461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URL sin cifrar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92046" y="6418961"/>
            <a:ext cx="4671015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Cifrado de Datos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405695" y="6407531"/>
            <a:ext cx="4470092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Puerto 443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66808" y="6407531"/>
            <a:ext cx="4470092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URL cifrada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12032" y="2242030"/>
            <a:ext cx="7254776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(Hypertext Transfer Protocol/Secure)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-1982203">
            <a:off x="-5252244" y="-2893048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3"/>
                </a:moveTo>
                <a:lnTo>
                  <a:pt x="0" y="8079723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91123" y="3124581"/>
            <a:ext cx="4470092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Certificados SSL/TLS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117274" y="3124581"/>
            <a:ext cx="4470092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Velocidad de Carga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789208" y="3124581"/>
            <a:ext cx="4470092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Autenticación y transacciones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91123" y="6638036"/>
            <a:ext cx="4671015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Certificados SSL/TLS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17274" y="6418961"/>
            <a:ext cx="4470092" cy="47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Mayor Seguridad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791358" y="6495161"/>
            <a:ext cx="4470092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9"/>
              </a:lnSpc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Recomendado para Transacciones Seguras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17315" y="1143381"/>
            <a:ext cx="14253369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Now Bold"/>
              </a:rPr>
              <a:t>HTTP/HTTPS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6028562" y="-656704"/>
            <a:ext cx="3131624" cy="2959385"/>
          </a:xfrm>
          <a:custGeom>
            <a:avLst/>
            <a:gdLst/>
            <a:ahLst/>
            <a:cxnLst/>
            <a:rect r="r" b="b" t="t" l="l"/>
            <a:pathLst>
              <a:path h="2959385" w="3131624">
                <a:moveTo>
                  <a:pt x="0" y="0"/>
                </a:moveTo>
                <a:lnTo>
                  <a:pt x="3131624" y="0"/>
                </a:lnTo>
                <a:lnTo>
                  <a:pt x="3131624" y="2959386"/>
                </a:lnTo>
                <a:lnTo>
                  <a:pt x="0" y="29593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3513550" y="4621183"/>
            <a:ext cx="10203357" cy="5968565"/>
          </a:xfrm>
          <a:custGeom>
            <a:avLst/>
            <a:gdLst/>
            <a:ahLst/>
            <a:cxnLst/>
            <a:rect r="r" b="b" t="t" l="l"/>
            <a:pathLst>
              <a:path h="5968565" w="10203357">
                <a:moveTo>
                  <a:pt x="0" y="0"/>
                </a:moveTo>
                <a:lnTo>
                  <a:pt x="10203356" y="0"/>
                </a:lnTo>
                <a:lnTo>
                  <a:pt x="10203356" y="5968566"/>
                </a:lnTo>
                <a:lnTo>
                  <a:pt x="0" y="59685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-1042422" y="-4039861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19330422" y="8079722"/>
                </a:moveTo>
                <a:lnTo>
                  <a:pt x="0" y="8079722"/>
                </a:lnTo>
                <a:lnTo>
                  <a:pt x="0" y="0"/>
                </a:lnTo>
                <a:lnTo>
                  <a:pt x="19330422" y="0"/>
                </a:lnTo>
                <a:lnTo>
                  <a:pt x="19330422" y="80797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22978" y="1028700"/>
            <a:ext cx="8442045" cy="4410968"/>
          </a:xfrm>
          <a:custGeom>
            <a:avLst/>
            <a:gdLst/>
            <a:ahLst/>
            <a:cxnLst/>
            <a:rect r="r" b="b" t="t" l="l"/>
            <a:pathLst>
              <a:path h="4410968" w="8442045">
                <a:moveTo>
                  <a:pt x="0" y="0"/>
                </a:moveTo>
                <a:lnTo>
                  <a:pt x="8442044" y="0"/>
                </a:lnTo>
                <a:lnTo>
                  <a:pt x="8442044" y="4410968"/>
                </a:lnTo>
                <a:lnTo>
                  <a:pt x="0" y="44109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627501" y="5573454"/>
            <a:ext cx="13032997" cy="4423171"/>
            <a:chOff x="0" y="0"/>
            <a:chExt cx="17377330" cy="589756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17377330" cy="1231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00"/>
                </a:lnSpc>
              </a:pPr>
              <a:r>
                <a:rPr lang="en-US" sz="6000" spc="42">
                  <a:solidFill>
                    <a:srgbClr val="FFFFFF"/>
                  </a:solidFill>
                  <a:latin typeface="Now Bold"/>
                </a:rPr>
                <a:t>En resumen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513086"/>
              <a:ext cx="17377330" cy="4384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24"/>
                </a:lnSpc>
              </a:pPr>
              <a:r>
                <a:rPr lang="en-US" sz="2467">
                  <a:solidFill>
                    <a:srgbClr val="FFFFFF"/>
                  </a:solidFill>
                  <a:latin typeface="Now"/>
                </a:rPr>
                <a:t>En resumen, la principal diferencia radica en la seguridad de la comunicación. HTTPS cifra los datos, lo que garantiza la confidencialidad y la integridad de la información, mientras que HTTP no proporciona esta capa de seguridad y los datos se transmiten de manera no cifrada. </a:t>
              </a:r>
            </a:p>
            <a:p>
              <a:pPr algn="ctr">
                <a:lnSpc>
                  <a:spcPts val="3824"/>
                </a:lnSpc>
              </a:pPr>
            </a:p>
            <a:p>
              <a:pPr algn="ctr">
                <a:lnSpc>
                  <a:spcPts val="3824"/>
                </a:lnSpc>
              </a:pPr>
              <a:r>
                <a:rPr lang="en-US" sz="2467">
                  <a:solidFill>
                    <a:srgbClr val="FFFFFF"/>
                  </a:solidFill>
                  <a:latin typeface="Now"/>
                </a:rPr>
                <a:t>Por lo tanto, se recomienda utilizar HTTPS para proteger la privacidad y la seguridad de las comunicaciones en línea.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969403">
            <a:off x="-10284865" y="4449302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0" y="0"/>
                </a:moveTo>
                <a:lnTo>
                  <a:pt x="19330422" y="0"/>
                </a:lnTo>
                <a:lnTo>
                  <a:pt x="19330422" y="8079722"/>
                </a:lnTo>
                <a:lnTo>
                  <a:pt x="0" y="80797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4107" y="5143500"/>
            <a:ext cx="7359136" cy="3519314"/>
          </a:xfrm>
          <a:custGeom>
            <a:avLst/>
            <a:gdLst/>
            <a:ahLst/>
            <a:cxnLst/>
            <a:rect r="r" b="b" t="t" l="l"/>
            <a:pathLst>
              <a:path h="3519314" w="7359136">
                <a:moveTo>
                  <a:pt x="0" y="0"/>
                </a:moveTo>
                <a:lnTo>
                  <a:pt x="7359137" y="0"/>
                </a:lnTo>
                <a:lnTo>
                  <a:pt x="7359137" y="3519314"/>
                </a:lnTo>
                <a:lnTo>
                  <a:pt x="0" y="35193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834078"/>
            <a:ext cx="6489951" cy="2554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60"/>
              </a:lnSpc>
            </a:pPr>
            <a:r>
              <a:rPr lang="en-US" sz="6000" spc="120">
                <a:solidFill>
                  <a:srgbClr val="FFFFFF"/>
                </a:solidFill>
                <a:latin typeface="Now Bold"/>
              </a:rPr>
              <a:t>DNS</a:t>
            </a:r>
          </a:p>
          <a:p>
            <a:pPr>
              <a:lnSpc>
                <a:spcPts val="6660"/>
              </a:lnSpc>
            </a:pPr>
            <a:r>
              <a:rPr lang="en-US" sz="6000" spc="120">
                <a:solidFill>
                  <a:srgbClr val="FFFFFF"/>
                </a:solidFill>
                <a:latin typeface="Now Bold"/>
              </a:rPr>
              <a:t>(Domain Name System)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041241" y="4816165"/>
            <a:ext cx="7989925" cy="245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El navegador envía una solicitud de resolución DNS al servidor DNS local configurado en el dispositivo.</a:t>
            </a:r>
          </a:p>
          <a:p>
            <a:pPr>
              <a:lnSpc>
                <a:spcPts val="2800"/>
              </a:lnSpc>
            </a:pP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El servidor DNS local consulta su caché para ver si ya tiene la IP asociada a esa URL. Si la encuentra, devuelve la IP al navegador.</a:t>
            </a:r>
          </a:p>
          <a:p>
            <a:pPr>
              <a:lnSpc>
                <a:spcPts val="28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041241" y="1795978"/>
            <a:ext cx="8069997" cy="341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Now Bold"/>
              </a:rPr>
              <a:t>Solicitud de Resolución DNS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41241" y="4407733"/>
            <a:ext cx="8069997" cy="341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Now Bold"/>
              </a:rPr>
              <a:t>Consulta al Servidor DNS Local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41241" y="2193234"/>
            <a:ext cx="7436605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El usuario ingresa una URL (por ejemplo, </a:t>
            </a:r>
            <a:r>
              <a:rPr lang="en-US" sz="2000" u="sng">
                <a:solidFill>
                  <a:srgbClr val="FFFFFF"/>
                </a:solidFill>
                <a:latin typeface="Now"/>
                <a:hlinkClick r:id="rId5" tooltip="http://www.ejemplo.com/"/>
              </a:rPr>
              <a:t>www.ejemplo.com</a:t>
            </a:r>
            <a:r>
              <a:rPr lang="en-US" sz="2000">
                <a:solidFill>
                  <a:srgbClr val="FFFFFF"/>
                </a:solidFill>
                <a:latin typeface="Now"/>
              </a:rPr>
              <a:t>) en su navegador.</a:t>
            </a:r>
          </a:p>
          <a:p>
            <a:pPr>
              <a:lnSpc>
                <a:spcPts val="2800"/>
              </a:lnSpc>
            </a:pP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El navegador necesita la dirección IP del servidor web asociado a esa URL para establecer una conexión.</a:t>
            </a:r>
          </a:p>
          <a:p>
            <a:pPr>
              <a:lnSpc>
                <a:spcPts val="28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8041241" y="7394265"/>
            <a:ext cx="8069997" cy="341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Now Bold"/>
              </a:rPr>
              <a:t>Consulta a los Servidores Raíz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041241" y="7832725"/>
            <a:ext cx="7989925" cy="245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Si el servidor DNS local no tiene la información en su caché, inicia una consulta a los servidores raíz de DNS en internet.</a:t>
            </a:r>
          </a:p>
          <a:p>
            <a:pPr>
              <a:lnSpc>
                <a:spcPts val="2800"/>
              </a:lnSpc>
            </a:pP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Los servidores raíz apuntan al servidor de nivel superior del dominio (por ejemplo, .com).</a:t>
            </a:r>
          </a:p>
          <a:p>
            <a:pPr>
              <a:lnSpc>
                <a:spcPts val="2800"/>
              </a:lnSpc>
            </a:pPr>
          </a:p>
          <a:p>
            <a:pPr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250824">
            <a:off x="5580074" y="3948667"/>
            <a:ext cx="19330422" cy="8079722"/>
          </a:xfrm>
          <a:custGeom>
            <a:avLst/>
            <a:gdLst/>
            <a:ahLst/>
            <a:cxnLst/>
            <a:rect r="r" b="b" t="t" l="l"/>
            <a:pathLst>
              <a:path h="8079722" w="19330422">
                <a:moveTo>
                  <a:pt x="0" y="0"/>
                </a:moveTo>
                <a:lnTo>
                  <a:pt x="19330422" y="0"/>
                </a:lnTo>
                <a:lnTo>
                  <a:pt x="19330422" y="8079723"/>
                </a:lnTo>
                <a:lnTo>
                  <a:pt x="0" y="80797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5330941" cy="5037739"/>
          </a:xfrm>
          <a:custGeom>
            <a:avLst/>
            <a:gdLst/>
            <a:ahLst/>
            <a:cxnLst/>
            <a:rect r="r" b="b" t="t" l="l"/>
            <a:pathLst>
              <a:path h="5037739" w="5330941">
                <a:moveTo>
                  <a:pt x="0" y="0"/>
                </a:moveTo>
                <a:lnTo>
                  <a:pt x="5330941" y="0"/>
                </a:lnTo>
                <a:lnTo>
                  <a:pt x="5330941" y="5037739"/>
                </a:lnTo>
                <a:lnTo>
                  <a:pt x="0" y="50377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156796" y="627698"/>
            <a:ext cx="4131204" cy="859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60"/>
              </a:lnSpc>
            </a:pPr>
            <a:r>
              <a:rPr lang="en-US" sz="6000" spc="120">
                <a:solidFill>
                  <a:srgbClr val="FFFFFF"/>
                </a:solidFill>
                <a:latin typeface="Now Bold"/>
              </a:rPr>
              <a:t>DNS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21960" y="7187462"/>
            <a:ext cx="8069997" cy="341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Now Bold"/>
              </a:rPr>
              <a:t>Consulta a los Servidores Autorizados del Dominio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49948" y="7950428"/>
            <a:ext cx="7436605" cy="280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Se consulta a los servidores de nombres autorizados para el dominio (por ejemplo, los de ejemplo.com).</a:t>
            </a:r>
          </a:p>
          <a:p>
            <a:pPr>
              <a:lnSpc>
                <a:spcPts val="2800"/>
              </a:lnSpc>
            </a:pP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Estos servidores contienen información detallada sobre la dirección IP del servidor web asociado al nombre de dominio.</a:t>
            </a:r>
          </a:p>
          <a:p>
            <a:pPr>
              <a:lnSpc>
                <a:spcPts val="2800"/>
              </a:lnSpc>
            </a:pPr>
          </a:p>
          <a:p>
            <a:pPr>
              <a:lnSpc>
                <a:spcPts val="28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5870617" y="4384498"/>
            <a:ext cx="8069997" cy="341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4"/>
              </a:lnSpc>
            </a:pPr>
            <a:r>
              <a:rPr lang="en-US" sz="2400">
                <a:solidFill>
                  <a:srgbClr val="FFFFFF"/>
                </a:solidFill>
                <a:latin typeface="Now Bold"/>
              </a:rPr>
              <a:t>Respuesta al Servidor DNS Local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70617" y="4878655"/>
            <a:ext cx="7436605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El servidor DNS local recibe la IP del servidor web de los servidores autorizados del dominio.</a:t>
            </a:r>
          </a:p>
          <a:p>
            <a:pPr>
              <a:lnSpc>
                <a:spcPts val="2800"/>
              </a:lnSpc>
            </a:pP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Almacena esta información en su caché para futuras consultas y responde al navegador con la IP.</a:t>
            </a:r>
          </a:p>
          <a:p>
            <a:pPr>
              <a:lnSpc>
                <a:spcPts val="28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019549" y="1837831"/>
            <a:ext cx="3364260" cy="918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9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Now Bold"/>
              </a:rPr>
              <a:t>Navegación Web</a:t>
            </a:r>
          </a:p>
          <a:p>
            <a:pPr algn="ctr">
              <a:lnSpc>
                <a:spcPts val="356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019549" y="2444002"/>
            <a:ext cx="7436605" cy="210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El navegador recibe la IP del servidor web.</a:t>
            </a:r>
          </a:p>
          <a:p>
            <a:pPr>
              <a:lnSpc>
                <a:spcPts val="2800"/>
              </a:lnSpc>
            </a:pPr>
          </a:p>
          <a:p>
            <a:pPr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Now"/>
              </a:rPr>
              <a:t>Utiliza esa IP para establecer una conexión con el servidor web y cargar el sitio web asociado a la URL.</a:t>
            </a:r>
          </a:p>
          <a:p>
            <a:pPr>
              <a:lnSpc>
                <a:spcPts val="2800"/>
              </a:lnSpc>
            </a:pPr>
          </a:p>
          <a:p>
            <a:pPr>
              <a:lnSpc>
                <a:spcPts val="280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DAFu-om5tww</dc:identifier>
  <dcterms:modified xsi:type="dcterms:W3CDTF">2011-08-01T06:04:30Z</dcterms:modified>
  <cp:revision>1</cp:revision>
  <dc:title>Portafolio DEAP</dc:title>
</cp:coreProperties>
</file>

<file path=docProps/thumbnail.jpeg>
</file>